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5" r:id="rId6"/>
    <p:sldId id="299" r:id="rId7"/>
    <p:sldId id="302" r:id="rId8"/>
    <p:sldId id="297" r:id="rId9"/>
    <p:sldId id="298" r:id="rId10"/>
    <p:sldId id="291" r:id="rId11"/>
    <p:sldId id="296" r:id="rId12"/>
    <p:sldId id="300" r:id="rId13"/>
    <p:sldId id="303" r:id="rId14"/>
    <p:sldId id="301" r:id="rId15"/>
    <p:sldId id="294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>
        <p:scale>
          <a:sx n="75" d="100"/>
          <a:sy n="75" d="100"/>
        </p:scale>
        <p:origin x="-688" y="-6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6-4649-A014-1BB5EDCBEA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6-4649-A014-1BB5EDCBEA3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46-4649-A014-1BB5EDCBEA35}"/>
            </c:ext>
          </c:extLst>
        </c:ser>
        <c:gapWidth val="219"/>
        <c:overlap val="-27"/>
        <c:axId val="176720128"/>
        <c:axId val="176734208"/>
      </c:barChart>
      <c:catAx>
        <c:axId val="176720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734208"/>
        <c:crosses val="autoZero"/>
        <c:auto val="1"/>
        <c:lblAlgn val="ctr"/>
        <c:lblOffset val="100"/>
      </c:catAx>
      <c:valAx>
        <c:axId val="176734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6720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13/10/2025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13/10/2025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=""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=""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=""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=""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=""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=""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=""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=""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=""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=""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=""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=""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=""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=""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=""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=""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=""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=""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=""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=""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=""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=""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=""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=""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=""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=""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=""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=""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=""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=""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=""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=""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=""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=""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=""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13/10/2025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=""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=""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758952"/>
            <a:ext cx="6705600" cy="2806369"/>
          </a:xfrm>
        </p:spPr>
        <p:txBody>
          <a:bodyPr>
            <a:noAutofit/>
          </a:bodyPr>
          <a:lstStyle/>
          <a:p>
            <a:r>
              <a:rPr lang="it-IT" sz="6600" dirty="0" smtClean="0">
                <a:solidFill>
                  <a:srgbClr val="304297"/>
                </a:solidFill>
              </a:rPr>
              <a:t>RESPONSABILITA’ MEDICO</a:t>
            </a:r>
            <a:br>
              <a:rPr lang="it-IT" sz="6600" dirty="0" smtClean="0">
                <a:solidFill>
                  <a:srgbClr val="304297"/>
                </a:solidFill>
              </a:rPr>
            </a:br>
            <a:r>
              <a:rPr lang="it-IT" sz="6600" dirty="0" smtClean="0">
                <a:solidFill>
                  <a:srgbClr val="304297"/>
                </a:solidFill>
              </a:rPr>
              <a:t>LEGALE</a:t>
            </a:r>
            <a:endParaRPr lang="it-IT" sz="66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7885" y="4114217"/>
            <a:ext cx="5975010" cy="1763071"/>
          </a:xfrm>
        </p:spPr>
        <p:txBody>
          <a:bodyPr>
            <a:normAutofit lnSpcReduction="10000"/>
          </a:bodyPr>
          <a:lstStyle/>
          <a:p>
            <a:r>
              <a:rPr lang="it-IT" sz="2800" b="1" dirty="0" smtClean="0">
                <a:solidFill>
                  <a:srgbClr val="E79130"/>
                </a:solidFill>
              </a:rPr>
              <a:t>Angela sacco</a:t>
            </a:r>
          </a:p>
          <a:p>
            <a:r>
              <a:rPr lang="it-IT" sz="1700" b="1" dirty="0" smtClean="0">
                <a:solidFill>
                  <a:srgbClr val="E79130"/>
                </a:solidFill>
              </a:rPr>
              <a:t>Infermiera CASE MANAGER </a:t>
            </a:r>
          </a:p>
          <a:p>
            <a:r>
              <a:rPr lang="it-IT" sz="1700" b="1" dirty="0" smtClean="0">
                <a:solidFill>
                  <a:srgbClr val="E79130"/>
                </a:solidFill>
              </a:rPr>
              <a:t>TEAM CHIRURGIA BARIATRICA </a:t>
            </a:r>
          </a:p>
          <a:p>
            <a:r>
              <a:rPr lang="it-IT" sz="1700" b="1" dirty="0" smtClean="0">
                <a:solidFill>
                  <a:srgbClr val="E79130"/>
                </a:solidFill>
              </a:rPr>
              <a:t>RIMINI</a:t>
            </a:r>
            <a:endParaRPr lang="it-IT" sz="17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7996"/>
          </a:xfrm>
        </p:spPr>
        <p:txBody>
          <a:bodyPr>
            <a:normAutofit/>
          </a:bodyPr>
          <a:lstStyle/>
          <a:p>
            <a:r>
              <a:rPr lang="it-IT" dirty="0" smtClean="0"/>
              <a:t>COME TUTELARSI?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9546" y="1761067"/>
            <a:ext cx="72229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COMPETENZA E FORMAZIONE ADEGUATA</a:t>
            </a:r>
            <a:r>
              <a:rPr lang="it-IT" sz="2000" dirty="0" smtClean="0"/>
              <a:t>: Riconoscimento del RUOLO. Conoscenze specifiche, aggiornamenti e corsi di formazione per garantire un’assistenza corretta e sempre aggiornata.</a:t>
            </a:r>
          </a:p>
          <a:p>
            <a:endParaRPr lang="it-IT" sz="2000" dirty="0" smtClean="0"/>
          </a:p>
          <a:p>
            <a:r>
              <a:rPr lang="it-IT" sz="2000" b="1" dirty="0" smtClean="0"/>
              <a:t>PIANIFICAZIONE E COORDINAMENTO DELLE CURE</a:t>
            </a:r>
            <a:r>
              <a:rPr lang="it-IT" sz="2000" dirty="0" smtClean="0"/>
              <a:t>: Coordinare tutte le fasi del percorso assistenziale assicurando un approccio multidisciplinare e personalizzato.</a:t>
            </a:r>
          </a:p>
          <a:p>
            <a:endParaRPr lang="it-IT" sz="2000" dirty="0" smtClean="0"/>
          </a:p>
          <a:p>
            <a:r>
              <a:rPr lang="it-IT" sz="2000" b="1" dirty="0" smtClean="0"/>
              <a:t>INFORMAZIONE E CONSENSO INFORMATO</a:t>
            </a:r>
            <a:r>
              <a:rPr lang="it-IT" sz="2000" dirty="0" smtClean="0"/>
              <a:t>: Il paziente deve avere con </a:t>
            </a:r>
            <a:r>
              <a:rPr lang="it-IT" sz="2000" dirty="0" err="1" smtClean="0"/>
              <a:t>sè</a:t>
            </a:r>
            <a:r>
              <a:rPr lang="it-IT" sz="2000" dirty="0" smtClean="0"/>
              <a:t> </a:t>
            </a:r>
            <a:r>
              <a:rPr lang="it-IT" sz="2000" dirty="0" smtClean="0"/>
              <a:t>tutte le informazioni sui rischi,benefici e alternative all’intervento.</a:t>
            </a:r>
          </a:p>
          <a:p>
            <a:endParaRPr lang="it-IT" sz="2000" dirty="0" smtClean="0"/>
          </a:p>
          <a:p>
            <a:r>
              <a:rPr lang="it-IT" sz="2000" b="1" dirty="0" smtClean="0"/>
              <a:t>MONITORAGGIO E FOLLOW UP</a:t>
            </a:r>
            <a:r>
              <a:rPr lang="it-IT" sz="2000" dirty="0" smtClean="0"/>
              <a:t>: Monitoraggio continuo del paziente, gestione di eventuali complicanze e un piano di </a:t>
            </a:r>
            <a:r>
              <a:rPr lang="it-IT" sz="2000" dirty="0" err="1" smtClean="0"/>
              <a:t>follow</a:t>
            </a:r>
            <a:r>
              <a:rPr lang="it-IT" sz="2000" dirty="0" smtClean="0"/>
              <a:t> up.</a:t>
            </a:r>
          </a:p>
          <a:p>
            <a:endParaRPr lang="it-IT" dirty="0"/>
          </a:p>
        </p:txBody>
      </p:sp>
      <p:pic>
        <p:nvPicPr>
          <p:cNvPr id="6" name="Immagine 5" descr="ombrelli-personalizzati-per-distinguer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799" y="171428"/>
            <a:ext cx="3655505" cy="2148439"/>
          </a:xfrm>
          <a:prstGeom prst="rect">
            <a:avLst/>
          </a:prstGeom>
        </p:spPr>
      </p:pic>
      <p:pic>
        <p:nvPicPr>
          <p:cNvPr id="5" name="Immagine 4" descr="6791733-la-persona-alla-forcella-pensa-in-quale-modo-scegliere-un-uomo-guarda-un-palo-con-le-frecce-direzioni-concetto-illustrazione-vettori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1200" y="2455334"/>
            <a:ext cx="3585632" cy="3585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69530" y="416457"/>
            <a:ext cx="64098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GESTIONE COMPLICANZE E RISCHI</a:t>
            </a:r>
            <a:r>
              <a:rPr lang="it-IT" sz="2000" dirty="0" smtClean="0"/>
              <a:t>: In caso di errore, negligenza, omissione o mancata gestione delle complicanze anche il Case Manager può essere ritenuto responsabile se non può dimostrare che sono state adottate tutte le misure necessarie.</a:t>
            </a:r>
          </a:p>
          <a:p>
            <a:endParaRPr lang="it-IT" sz="2000" dirty="0" smtClean="0"/>
          </a:p>
          <a:p>
            <a:r>
              <a:rPr lang="it-IT" sz="2000" b="1" dirty="0" smtClean="0"/>
              <a:t>RISPETTO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LINEE GUIDA E DELLE NORMATIVE</a:t>
            </a:r>
            <a:r>
              <a:rPr lang="it-IT" sz="2000" dirty="0" smtClean="0"/>
              <a:t>: Creazione di PDTA, protocolli interni, operare in conformità con le linee guida cliniche e le normative vigenti, per minimizzare il rischio di responsabilità legali.</a:t>
            </a:r>
          </a:p>
          <a:p>
            <a:endParaRPr lang="it-IT" sz="2000" dirty="0" smtClean="0"/>
          </a:p>
          <a:p>
            <a:r>
              <a:rPr lang="it-IT" sz="2000" b="1" dirty="0" smtClean="0"/>
              <a:t>REGISTRAZIONE E DOCUMENTAZIONE</a:t>
            </a:r>
            <a:r>
              <a:rPr lang="it-IT" sz="2000" dirty="0" smtClean="0"/>
              <a:t>: La corretta documentazione di tutte le fasi del percorso assistenziale, delle comunicazioni con il paziente e delle decisioni prese è fondamentale per tutelare sia il paziente che il professionista in eventuali contenziosi.</a:t>
            </a:r>
          </a:p>
        </p:txBody>
      </p:sp>
      <p:pic>
        <p:nvPicPr>
          <p:cNvPr id="3" name="Immagine 2" descr="Richiesta cartella clinica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078" y="516047"/>
            <a:ext cx="4623942" cy="2404450"/>
          </a:xfrm>
          <a:prstGeom prst="rect">
            <a:avLst/>
          </a:prstGeom>
        </p:spPr>
      </p:pic>
      <p:pic>
        <p:nvPicPr>
          <p:cNvPr id="4" name="Immagine 3" descr="69546181-un-mano-puntamento-a-qualcosa-su-un-bianca-sfondo-vettori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449" y="3318933"/>
            <a:ext cx="2748167" cy="23833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5064"/>
          </a:xfrm>
        </p:spPr>
        <p:txBody>
          <a:bodyPr/>
          <a:lstStyle/>
          <a:p>
            <a:r>
              <a:rPr lang="it-IT" dirty="0" smtClean="0"/>
              <a:t>Riflettiamoci </a:t>
            </a:r>
            <a:r>
              <a:rPr lang="it-IT" dirty="0" err="1" smtClean="0"/>
              <a:t>su…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="" xmlns:a16="http://schemas.microsoft.com/office/drawing/2014/main" id="{019BF169-46C1-20C3-2037-C69CEC298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4209285"/>
              </p:ext>
            </p:extLst>
          </p:nvPr>
        </p:nvGraphicFramePr>
        <p:xfrm>
          <a:off x="11218333" y="5823268"/>
          <a:ext cx="56091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 descr="27515405-donna-pensiero-confuso-pensieri-i-problemi-troppi-pensieri-vettore-grafico-vettori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7534" y="0"/>
            <a:ext cx="6112933" cy="611293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17600" y="1701800"/>
            <a:ext cx="59859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200" dirty="0" smtClean="0"/>
              <a:t>Dove lavori, la Direzione, i colleghi, i pazienti sanno che ruolo ricopri e di cosa ti occupi?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Ti senti tutelato per il tuo lavoro dall’Azienda?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Hai strumenti idonei, mezzi riconosciuti? 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Hai modo di fare formazione e aggiornamenti?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2200" dirty="0" smtClean="0"/>
              <a:t>Quante volte ti è capitato di sentirti direttamente responsabile per qualcosa che non era nelle </a:t>
            </a:r>
            <a:r>
              <a:rPr lang="it-IT" sz="2200" dirty="0" smtClean="0"/>
              <a:t>vostre</a:t>
            </a:r>
            <a:r>
              <a:rPr lang="it-IT" sz="2200" dirty="0" smtClean="0"/>
              <a:t> </a:t>
            </a:r>
            <a:r>
              <a:rPr lang="it-IT" sz="2200" dirty="0" smtClean="0"/>
              <a:t>competenze?</a:t>
            </a:r>
            <a:endParaRPr lang="it-IT" sz="2200" dirty="0"/>
          </a:p>
        </p:txBody>
      </p:sp>
    </p:spTree>
    <p:extLst>
      <p:ext uri="{BB962C8B-B14F-4D97-AF65-F5344CB8AC3E}">
        <p14:creationId xmlns="" xmlns:p14="http://schemas.microsoft.com/office/powerpoint/2010/main" val="8927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192" y="502572"/>
            <a:ext cx="3692501" cy="193350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pic>
        <p:nvPicPr>
          <p:cNvPr id="5" name="Immagine 4" descr="istockphoto-1884368685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452" y="2430001"/>
            <a:ext cx="7075548" cy="442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RESPONSABILITA’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0148" y="1835780"/>
            <a:ext cx="117336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 DAL LATINO “RESPONSUM”</a:t>
            </a:r>
          </a:p>
          <a:p>
            <a:pPr>
              <a:buNone/>
            </a:pPr>
            <a:r>
              <a:rPr lang="it-IT" sz="2400" dirty="0" smtClean="0"/>
              <a:t>    RISPONDERE DELLE CONSEGUENZE DEL PROPRIO COMPORTAMENTO</a:t>
            </a:r>
          </a:p>
          <a:p>
            <a:pPr>
              <a:buNone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 QUESTO CONCETTO ESISTE SOLO A CONDIZIONE CHE </a:t>
            </a:r>
            <a:r>
              <a:rPr lang="it-IT" sz="2400" dirty="0" err="1" smtClean="0"/>
              <a:t>CI</a:t>
            </a:r>
            <a:r>
              <a:rPr lang="it-IT" sz="2400" dirty="0" smtClean="0"/>
              <a:t> SIA PIENA LIBERTA’ ED     AUTONOMIA DECISIONALE</a:t>
            </a:r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 LA RESPONSABILITA’ E’ TANTO MAGGIORE QUANTO LA FUNZIONE CHE SI ESERCITA</a:t>
            </a:r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 LA PROFESSIONE INFERMIERISTICA  E’ CAMBIATA: AUTONOMIA DECISIONALE CHE NE CONSEGUE UN AUMENTO DELLA RESPONSABILITA’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4599" y="286603"/>
            <a:ext cx="7128933" cy="990765"/>
          </a:xfrm>
        </p:spPr>
        <p:txBody>
          <a:bodyPr/>
          <a:lstStyle/>
          <a:p>
            <a:pPr algn="ctr"/>
            <a:r>
              <a:rPr lang="it-IT" dirty="0" smtClean="0"/>
              <a:t>CODICE DEONTOLOGICO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7274" y="1870682"/>
            <a:ext cx="108471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ARTICOLO 9</a:t>
            </a:r>
          </a:p>
          <a:p>
            <a:pPr algn="ctr">
              <a:buNone/>
            </a:pPr>
            <a:r>
              <a:rPr lang="it-IT" sz="2400" dirty="0" smtClean="0"/>
              <a:t>“L'infermiere, nell'agire professionale, si impegna ad operare con prudenza </a:t>
            </a:r>
            <a:r>
              <a:rPr lang="it-IT" sz="2400" dirty="0" smtClean="0">
                <a:solidFill>
                  <a:srgbClr val="FF0000"/>
                </a:solidFill>
              </a:rPr>
              <a:t>al fine di non nuocere</a:t>
            </a:r>
            <a:r>
              <a:rPr lang="it-IT" sz="2400" dirty="0" smtClean="0"/>
              <a:t>..”</a:t>
            </a:r>
          </a:p>
          <a:p>
            <a:pPr algn="ctr">
              <a:buNone/>
            </a:pPr>
            <a:endParaRPr lang="it-IT" sz="2400" dirty="0" smtClean="0"/>
          </a:p>
          <a:p>
            <a:pPr algn="ctr"/>
            <a:r>
              <a:rPr lang="it-IT" sz="2400" b="1" dirty="0" smtClean="0"/>
              <a:t>ARTICOLO 13</a:t>
            </a:r>
          </a:p>
          <a:p>
            <a:pPr algn="ctr">
              <a:buNone/>
            </a:pPr>
            <a:r>
              <a:rPr lang="it-IT" sz="2400" dirty="0" smtClean="0"/>
              <a:t>“L’infermiere assume </a:t>
            </a:r>
            <a:r>
              <a:rPr lang="it-IT" sz="2400" dirty="0" smtClean="0">
                <a:solidFill>
                  <a:srgbClr val="FF0000"/>
                </a:solidFill>
              </a:rPr>
              <a:t>responsabilità</a:t>
            </a:r>
            <a:r>
              <a:rPr lang="it-IT" sz="2400" dirty="0" smtClean="0"/>
              <a:t> in base al proprio livello di competenza..”</a:t>
            </a:r>
          </a:p>
          <a:p>
            <a:pPr algn="ctr">
              <a:buNone/>
            </a:pPr>
            <a:endParaRPr lang="it-IT" sz="2400" dirty="0" smtClean="0"/>
          </a:p>
          <a:p>
            <a:pPr algn="ctr"/>
            <a:r>
              <a:rPr lang="it-IT" sz="2400" b="1" dirty="0" smtClean="0"/>
              <a:t>ARTICOLO 27</a:t>
            </a:r>
          </a:p>
          <a:p>
            <a:pPr algn="ctr">
              <a:buNone/>
            </a:pPr>
            <a:r>
              <a:rPr lang="it-IT" sz="2400" dirty="0" smtClean="0"/>
              <a:t>“L’infermiere garantisce la </a:t>
            </a:r>
            <a:r>
              <a:rPr lang="it-IT" sz="2400" dirty="0" smtClean="0">
                <a:solidFill>
                  <a:srgbClr val="FF0000"/>
                </a:solidFill>
              </a:rPr>
              <a:t>continuità assistenziale </a:t>
            </a:r>
            <a:r>
              <a:rPr lang="it-IT" sz="2400" dirty="0" smtClean="0"/>
              <a:t>anche contribuendo alla realizzazione di una rete di rapporti interprofessionali e di una efficace gestione degli strumenti informativi..”</a:t>
            </a:r>
          </a:p>
          <a:p>
            <a:endParaRPr lang="it-IT" dirty="0"/>
          </a:p>
        </p:txBody>
      </p:sp>
      <p:pic>
        <p:nvPicPr>
          <p:cNvPr id="4" name="Immagine 3" descr="codice_deontologico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8" y="303879"/>
            <a:ext cx="1714500" cy="158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RESPONSABILITA’ DEL CASE MANAGER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0148" y="1835780"/>
            <a:ext cx="60168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  CORRETTA GESTIONE DEL PERCORSO ASSISTENZIALE DEL PAZIENTE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  PERCORSO SU MISURA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  TUTELA DELLA SICUREZZA E DEL BENESSERE DEL PAZIENTE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   LAVORO </a:t>
            </a:r>
            <a:r>
              <a:rPr lang="it-IT" sz="2400" dirty="0" err="1" smtClean="0"/>
              <a:t>DI</a:t>
            </a:r>
            <a:r>
              <a:rPr lang="it-IT" sz="2400" dirty="0" smtClean="0"/>
              <a:t> EQUIPE E ORGANIZZAZIONE DELLE PRIORITA’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244" y="2037041"/>
            <a:ext cx="5313668" cy="3428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4798" y="1863701"/>
            <a:ext cx="106656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Una </a:t>
            </a:r>
            <a:r>
              <a:rPr lang="it-IT" sz="2000" b="1" dirty="0" smtClean="0"/>
              <a:t>gestione del paziente prolungata</a:t>
            </a:r>
            <a:r>
              <a:rPr lang="it-IT" sz="2000" dirty="0" smtClean="0"/>
              <a:t>, ossia serve </a:t>
            </a:r>
            <a:r>
              <a:rPr lang="it-IT" sz="2000" b="1" dirty="0" smtClean="0"/>
              <a:t>un approccio che è di cura e assistenza </a:t>
            </a:r>
            <a:r>
              <a:rPr lang="it-IT" sz="2000" b="1" dirty="0" smtClean="0">
                <a:solidFill>
                  <a:srgbClr val="FF0000"/>
                </a:solidFill>
              </a:rPr>
              <a:t>a lungo termine</a:t>
            </a:r>
            <a:r>
              <a:rPr lang="it-IT" sz="2000" dirty="0" smtClean="0"/>
              <a:t>, includendo monitoraggio abituale, trattamenti regolari e modifiche del suo stile di vita per prevenire complicazioni e dare qualità agli anni in più.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La sanità moderna, nel suo sforzo </a:t>
            </a:r>
            <a:r>
              <a:rPr lang="it-IT" sz="2000" dirty="0" err="1" smtClean="0"/>
              <a:t>programmatorio</a:t>
            </a:r>
            <a:r>
              <a:rPr lang="it-IT" sz="2000" dirty="0" smtClean="0"/>
              <a:t> volto a cogliere i nuovi livelli dei bisogni, parla di </a:t>
            </a:r>
            <a:r>
              <a:rPr lang="it-IT" sz="2000" b="1" dirty="0" smtClean="0"/>
              <a:t>“filiera dei servizi”</a:t>
            </a:r>
            <a:r>
              <a:rPr lang="it-IT" sz="2000" dirty="0" smtClean="0"/>
              <a:t>, riferendosi all’insieme di attività e processi che vanno</a:t>
            </a:r>
            <a:r>
              <a:rPr lang="it-IT" sz="2000" b="1" dirty="0" smtClean="0"/>
              <a:t> dalla prevenzione alla cura, fino al </a:t>
            </a:r>
            <a:r>
              <a:rPr lang="it-IT" sz="2000" b="1" dirty="0" smtClean="0">
                <a:solidFill>
                  <a:srgbClr val="FF0000"/>
                </a:solidFill>
              </a:rPr>
              <a:t>supporto post-operatorio </a:t>
            </a:r>
            <a:r>
              <a:rPr lang="it-IT" sz="2000" b="1" dirty="0" smtClean="0"/>
              <a:t>e alla riabilitazione e al reinserimento nella società</a:t>
            </a:r>
            <a:r>
              <a:rPr lang="it-IT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Questa filiera comprende </a:t>
            </a:r>
            <a:r>
              <a:rPr lang="it-IT" sz="2000" b="1" dirty="0" smtClean="0"/>
              <a:t>varie tappe, diversi </a:t>
            </a:r>
            <a:r>
              <a:rPr lang="it-IT" sz="2000" b="1" i="1" dirty="0" err="1" smtClean="0"/>
              <a:t>setting</a:t>
            </a:r>
            <a:r>
              <a:rPr lang="it-IT" sz="2000" b="1" dirty="0" smtClean="0"/>
              <a:t> e molteplici attori,</a:t>
            </a:r>
            <a:r>
              <a:rPr lang="it-IT" sz="2000" dirty="0" smtClean="0"/>
              <a:t> tra i quali sostanzialmente medici, infermieri, operatori socio-sanitari, fisioterapisti e assistenti sociali, che collaborano per garantire un’assistenza continua e integrata ai pazienti. L’obiettivo è quello di migliorare l’efficienza, ottimizzando le risorse in campo, e accrescere l’efficacia, assicurandosi che ogni paziente riceva le cure necessarie </a:t>
            </a:r>
            <a:r>
              <a:rPr lang="it-IT" sz="2000" b="1" dirty="0" smtClean="0"/>
              <a:t>in modo </a:t>
            </a:r>
            <a:r>
              <a:rPr lang="it-IT" sz="2000" b="1" dirty="0" smtClean="0">
                <a:solidFill>
                  <a:srgbClr val="FF0000"/>
                </a:solidFill>
              </a:rPr>
              <a:t>tempestivo e coordinato</a:t>
            </a:r>
            <a:r>
              <a:rPr lang="it-IT" sz="2000" dirty="0" smtClean="0"/>
              <a:t>.</a:t>
            </a:r>
          </a:p>
          <a:p>
            <a:endParaRPr lang="it-IT" dirty="0"/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8034" y="195445"/>
            <a:ext cx="2109600" cy="1361130"/>
          </a:xfrm>
          <a:prstGeom prst="rect">
            <a:avLst/>
          </a:prstGeom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2281" y="194281"/>
            <a:ext cx="2109600" cy="1361130"/>
          </a:xfrm>
          <a:prstGeom prst="rect">
            <a:avLst/>
          </a:prstGeom>
        </p:spPr>
      </p:pic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3732" y="194281"/>
            <a:ext cx="2109600" cy="1361130"/>
          </a:xfrm>
          <a:prstGeom prst="rect">
            <a:avLst/>
          </a:prstGeom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221" y="201262"/>
            <a:ext cx="2109600" cy="1361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467" y="286604"/>
            <a:ext cx="9736666" cy="1109428"/>
          </a:xfrm>
        </p:spPr>
        <p:txBody>
          <a:bodyPr>
            <a:normAutofit/>
          </a:bodyPr>
          <a:lstStyle/>
          <a:p>
            <a:r>
              <a:rPr lang="it-IT" dirty="0" smtClean="0"/>
              <a:t>     RESPONSABILITA’ PROFESSIONALE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09472" y="1437911"/>
            <a:ext cx="651946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it-IT" sz="2400" dirty="0" smtClean="0"/>
              <a:t>   </a:t>
            </a:r>
            <a:r>
              <a:rPr lang="it-IT" sz="3200" b="1" u="sng" dirty="0" smtClean="0"/>
              <a:t>3 AMBITI</a:t>
            </a:r>
            <a:r>
              <a:rPr lang="it-IT" sz="2400" dirty="0" smtClean="0"/>
              <a:t>:</a:t>
            </a:r>
          </a:p>
          <a:p>
            <a:pPr algn="r">
              <a:buNone/>
            </a:pPr>
            <a:endParaRPr lang="it-IT" sz="2400" dirty="0" smtClean="0"/>
          </a:p>
          <a:p>
            <a:pPr algn="r">
              <a:buNone/>
            </a:pPr>
            <a:r>
              <a:rPr lang="it-IT" sz="2400" b="1" dirty="0" smtClean="0"/>
              <a:t>RESPONSABILITA’ PENALE</a:t>
            </a:r>
          </a:p>
          <a:p>
            <a:pPr algn="r">
              <a:buNone/>
            </a:pPr>
            <a:r>
              <a:rPr lang="it-IT" sz="2400" dirty="0" smtClean="0"/>
              <a:t> azioni che costituiscono un reato</a:t>
            </a:r>
          </a:p>
          <a:p>
            <a:pPr algn="r">
              <a:buNone/>
            </a:pPr>
            <a:endParaRPr lang="it-IT" sz="2400" dirty="0" smtClean="0"/>
          </a:p>
          <a:p>
            <a:pPr algn="r">
              <a:buNone/>
            </a:pPr>
            <a:r>
              <a:rPr lang="it-IT" sz="2400" b="1" dirty="0" smtClean="0"/>
              <a:t>RESPONSABILITA’ CIVILE </a:t>
            </a:r>
          </a:p>
          <a:p>
            <a:pPr algn="r">
              <a:buNone/>
            </a:pPr>
            <a:r>
              <a:rPr lang="it-IT" sz="2400" dirty="0" smtClean="0"/>
              <a:t>tutela gli interessi privati e</a:t>
            </a:r>
          </a:p>
          <a:p>
            <a:pPr algn="r">
              <a:buNone/>
            </a:pPr>
            <a:r>
              <a:rPr lang="it-IT" sz="2400" dirty="0" smtClean="0"/>
              <a:t> il risarcimento del danno causato</a:t>
            </a:r>
          </a:p>
          <a:p>
            <a:pPr algn="r">
              <a:buNone/>
            </a:pPr>
            <a:endParaRPr lang="it-IT" sz="2400" dirty="0" smtClean="0"/>
          </a:p>
          <a:p>
            <a:pPr algn="r">
              <a:buNone/>
            </a:pPr>
            <a:r>
              <a:rPr lang="it-IT" sz="2400" b="1" dirty="0" smtClean="0"/>
              <a:t>RESPONSABILITA’ DISCIPLINARE</a:t>
            </a:r>
          </a:p>
          <a:p>
            <a:pPr algn="r">
              <a:buNone/>
            </a:pPr>
            <a:r>
              <a:rPr lang="it-IT" sz="2400" dirty="0" smtClean="0"/>
              <a:t> quando viene meno il rispetto di norme di comportamento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5" name="Immagine 4" descr="Patto-di-prova-illegittimo-se-il-dipendente-era-gia-a-ter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772957"/>
            <a:ext cx="5814467" cy="4130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4253" y="355601"/>
            <a:ext cx="736981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u="sng" dirty="0" smtClean="0"/>
          </a:p>
          <a:p>
            <a:pPr algn="ctr"/>
            <a:r>
              <a:rPr lang="it-IT" sz="4000" b="1" u="sng" dirty="0" smtClean="0"/>
              <a:t>La Cassazione nel 2008 </a:t>
            </a:r>
          </a:p>
          <a:p>
            <a:pPr algn="ctr">
              <a:buNone/>
            </a:pPr>
            <a:r>
              <a:rPr lang="it-IT" sz="2800" dirty="0" smtClean="0"/>
              <a:t>    </a:t>
            </a:r>
          </a:p>
          <a:p>
            <a:pPr algn="ctr">
              <a:buNone/>
            </a:pPr>
            <a:r>
              <a:rPr lang="it-IT" sz="2800" dirty="0" smtClean="0"/>
              <a:t>Ha previsto che la responsabilità professionale è da intendersi come:</a:t>
            </a:r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    RESPONSABILITÀ CONTRATTUALE </a:t>
            </a:r>
          </a:p>
          <a:p>
            <a:pPr algn="ctr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    </a:t>
            </a:r>
            <a:r>
              <a:rPr lang="it-IT" sz="2800" dirty="0" smtClean="0"/>
              <a:t>verso il malato;</a:t>
            </a:r>
          </a:p>
          <a:p>
            <a:pPr algn="ctr">
              <a:buNone/>
            </a:pPr>
            <a:endParaRPr lang="it-IT" sz="2800" dirty="0" smtClean="0"/>
          </a:p>
          <a:p>
            <a:pPr algn="ctr">
              <a:buNone/>
            </a:pPr>
            <a:r>
              <a:rPr lang="it-IT" sz="2800" dirty="0" smtClean="0"/>
              <a:t>    Ponendo a carico del sanitario o dell’ente</a:t>
            </a:r>
          </a:p>
          <a:p>
            <a:pPr algn="ctr">
              <a:buNone/>
            </a:pPr>
            <a:r>
              <a:rPr lang="it-IT" sz="2800" dirty="0" smtClean="0"/>
              <a:t>ospedaliero la prova </a:t>
            </a:r>
            <a:r>
              <a:rPr lang="it-IT" sz="2800" dirty="0" smtClean="0">
                <a:solidFill>
                  <a:srgbClr val="FF0000"/>
                </a:solidFill>
              </a:rPr>
              <a:t>dell’esatto adempimento della prestazione medica.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6028266" y="1600200"/>
            <a:ext cx="2658533" cy="4525963"/>
          </a:xfrm>
          <a:prstGeom prst="rect">
            <a:avLst/>
          </a:prstGeom>
        </p:spPr>
        <p:txBody>
          <a:bodyPr/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8883989" y="4936067"/>
            <a:ext cx="2351277" cy="74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335699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45182" y="48598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7166" y="335699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4859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335699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427984" y="48598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76056" y="33569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48598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97333" y="5723468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Una </a:t>
            </a:r>
            <a:r>
              <a:rPr lang="it-IT" dirty="0"/>
              <a:t>volta all’anno per sempre    </a:t>
            </a:r>
          </a:p>
        </p:txBody>
      </p:sp>
      <p:pic>
        <p:nvPicPr>
          <p:cNvPr id="14" name="Immagine 13" descr="post natale Room12 (1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238065" y="4092777"/>
            <a:ext cx="620440" cy="1593176"/>
          </a:xfrm>
          <a:prstGeom prst="rect">
            <a:avLst/>
          </a:prstGeom>
        </p:spPr>
      </p:pic>
      <p:pic>
        <p:nvPicPr>
          <p:cNvPr id="15" name="Immagine 14" descr="dsdjjffjf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7500" y="4191001"/>
            <a:ext cx="542824" cy="150706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8973096" y="4936232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9337163" y="5355786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9748417" y="4953165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9871472" y="5364254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0248694" y="4970099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0316840" y="5372720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0613587" y="4944699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0711243" y="5372719"/>
            <a:ext cx="72008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8695267" y="3572933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 UP SECONDO IL REGISTRO NAZIONALE SICOB</a:t>
            </a:r>
          </a:p>
        </p:txBody>
      </p:sp>
    </p:spTree>
    <p:extLst>
      <p:ext uri="{BB962C8B-B14F-4D97-AF65-F5344CB8AC3E}">
        <p14:creationId xmlns="" xmlns:p14="http://schemas.microsoft.com/office/powerpoint/2010/main" val="22122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RESPONSABILITA’ CONTRATTUALE</a:t>
            </a:r>
            <a:br>
              <a:rPr lang="it-IT" dirty="0" smtClean="0"/>
            </a:br>
            <a:r>
              <a:rPr lang="it-IT" dirty="0" smtClean="0"/>
              <a:t>ART. 1176 </a:t>
            </a:r>
            <a:r>
              <a:rPr lang="it-IT" dirty="0" err="1" smtClean="0"/>
              <a:t>CC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0148" y="1835780"/>
            <a:ext cx="601689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   </a:t>
            </a:r>
            <a:r>
              <a:rPr lang="it-IT" sz="2800" b="1" u="sng" dirty="0" smtClean="0"/>
              <a:t>3 OBBLIGHI: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/>
              <a:t>OBBLIGO </a:t>
            </a:r>
            <a:r>
              <a:rPr lang="it-IT" b="1" dirty="0" err="1" smtClean="0"/>
              <a:t>DI</a:t>
            </a:r>
            <a:r>
              <a:rPr lang="it-IT" b="1" dirty="0" smtClean="0"/>
              <a:t> CURA </a:t>
            </a:r>
          </a:p>
          <a:p>
            <a:pPr algn="ctr"/>
            <a:r>
              <a:rPr lang="it-IT" dirty="0" smtClean="0"/>
              <a:t>(attenzione nell’esecuzione della prestazione) </a:t>
            </a:r>
          </a:p>
          <a:p>
            <a:pPr algn="ctr"/>
            <a:r>
              <a:rPr lang="it-IT" dirty="0" smtClean="0"/>
              <a:t>se viene meno: colpa per negligenza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OBBLIGO </a:t>
            </a:r>
            <a:r>
              <a:rPr lang="it-IT" b="1" dirty="0" err="1" smtClean="0"/>
              <a:t>DI</a:t>
            </a:r>
            <a:r>
              <a:rPr lang="it-IT" b="1" dirty="0" smtClean="0"/>
              <a:t> PRUDENZA</a:t>
            </a:r>
          </a:p>
          <a:p>
            <a:pPr algn="ctr"/>
            <a:r>
              <a:rPr lang="it-IT" dirty="0" smtClean="0"/>
              <a:t> (osservanza di misure di cautela) </a:t>
            </a:r>
          </a:p>
          <a:p>
            <a:pPr algn="ctr"/>
            <a:r>
              <a:rPr lang="it-IT" dirty="0" smtClean="0"/>
              <a:t>se viene meno: colpa per imprudenza</a:t>
            </a:r>
          </a:p>
          <a:p>
            <a:pPr algn="ctr"/>
            <a:endParaRPr lang="it-IT" dirty="0" smtClean="0"/>
          </a:p>
          <a:p>
            <a:pPr algn="ctr"/>
            <a:r>
              <a:rPr lang="it-IT" b="1" dirty="0" smtClean="0"/>
              <a:t>OBBLIGO </a:t>
            </a:r>
            <a:r>
              <a:rPr lang="it-IT" b="1" dirty="0" err="1" smtClean="0"/>
              <a:t>DI</a:t>
            </a:r>
            <a:r>
              <a:rPr lang="it-IT" b="1" dirty="0" smtClean="0"/>
              <a:t> PERIZIA </a:t>
            </a:r>
          </a:p>
          <a:p>
            <a:pPr algn="ctr"/>
            <a:r>
              <a:rPr lang="it-IT" dirty="0" smtClean="0"/>
              <a:t>(impiego di mezzi strumenti abilità e preparazione idonee) </a:t>
            </a:r>
          </a:p>
          <a:p>
            <a:pPr algn="ctr"/>
            <a:r>
              <a:rPr lang="it-IT" dirty="0" smtClean="0"/>
              <a:t>se viene meno: responsabilità per imperizia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5" name="Immagine 4" descr="harassment-6843865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0455" y="1519841"/>
            <a:ext cx="5714052" cy="4071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4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stockphoto-980041056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09" y="286380"/>
            <a:ext cx="6253891" cy="437636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9749" y="5187635"/>
            <a:ext cx="1154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CHI RISPONDE IN CASO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DANNI AL PAZIENTE?</a:t>
            </a:r>
            <a:endParaRPr lang="it-IT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6805648" y="321087"/>
            <a:ext cx="51932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 smtClean="0"/>
              <a:t>DANNI A PERSONE: </a:t>
            </a:r>
          </a:p>
          <a:p>
            <a:pPr>
              <a:buNone/>
            </a:pPr>
            <a:r>
              <a:rPr lang="it-IT" sz="2400" dirty="0" smtClean="0"/>
              <a:t>la responsabilità civile è a carico della struttura stessa.</a:t>
            </a:r>
          </a:p>
          <a:p>
            <a:pPr>
              <a:buNone/>
            </a:pPr>
            <a:r>
              <a:rPr lang="it-IT" sz="2400" dirty="0" smtClean="0"/>
              <a:t>La responsabilità riguarda tutte le prestazioni (comprese attività ambulatoriali, diagnostiche).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b="1" dirty="0" smtClean="0"/>
              <a:t>COLPA GRAVE: </a:t>
            </a:r>
          </a:p>
          <a:p>
            <a:pPr>
              <a:buNone/>
            </a:pPr>
            <a:r>
              <a:rPr lang="it-IT" sz="2400" dirty="0" smtClean="0"/>
              <a:t>il Direttore Generale si può rivalere sul dipendente, il parziale recupero del risarcimento.</a:t>
            </a:r>
          </a:p>
          <a:p>
            <a:pPr>
              <a:buNone/>
            </a:pPr>
            <a:r>
              <a:rPr lang="it-IT" sz="2400" dirty="0" smtClean="0"/>
              <a:t>                                               DDL 50 ART.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240</TotalTime>
  <Words>629</Words>
  <Application>Microsoft Office PowerPoint</Application>
  <PresentationFormat>Personalizzato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RetrospectVTI</vt:lpstr>
      <vt:lpstr>RESPONSABILITA’ MEDICO LEGALE</vt:lpstr>
      <vt:lpstr>RESPONSABILITA’</vt:lpstr>
      <vt:lpstr>CODICE DEONTOLOGICO</vt:lpstr>
      <vt:lpstr>RESPONSABILITA’ DEL CASE MANAGER</vt:lpstr>
      <vt:lpstr>...</vt:lpstr>
      <vt:lpstr>     RESPONSABILITA’ PROFESSIONALE</vt:lpstr>
      <vt:lpstr>Diapositiva 7</vt:lpstr>
      <vt:lpstr>RESPONSABILITA’ CONTRATTUALE ART. 1176 CC </vt:lpstr>
      <vt:lpstr>Diapositiva 9</vt:lpstr>
      <vt:lpstr>COME TUTELARSI?</vt:lpstr>
      <vt:lpstr>Diapositiva 11</vt:lpstr>
      <vt:lpstr>Riflettiamoci su…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45</cp:revision>
  <dcterms:created xsi:type="dcterms:W3CDTF">2022-02-27T17:36:31Z</dcterms:created>
  <dcterms:modified xsi:type="dcterms:W3CDTF">2025-10-13T14:52:26Z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